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8" r:id="rId4"/>
    <p:sldId id="270" r:id="rId5"/>
    <p:sldId id="271"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A76D941-5CA4-4C2D-8FAC-685CF4171ECC}" type="datetimeFigureOut">
              <a:rPr lang="en-US" smtClean="0"/>
              <a:t>3/16/2020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BD610E6-37CC-4B8D-A670-8503FFA151A4}"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019905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28186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352104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6D941-5CA4-4C2D-8FAC-685CF4171ECC}" type="datetimeFigureOut">
              <a:rPr lang="en-US" smtClean="0"/>
              <a:t>3/16/2020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80222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A76D941-5CA4-4C2D-8FAC-685CF4171ECC}" type="datetimeFigureOut">
              <a:rPr lang="en-US" smtClean="0"/>
              <a:t>3/16/2020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839834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76D941-5CA4-4C2D-8FAC-685CF4171ECC}" type="datetimeFigureOut">
              <a:rPr lang="en-US" smtClean="0"/>
              <a:t>3/16/2020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306307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76D941-5CA4-4C2D-8FAC-685CF4171ECC}" type="datetimeFigureOut">
              <a:rPr lang="en-US" smtClean="0"/>
              <a:t>3/16/2020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105994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76D941-5CA4-4C2D-8FAC-685CF4171ECC}" type="datetimeFigureOut">
              <a:rPr lang="en-US" smtClean="0"/>
              <a:t>3/16/2020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142620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6D941-5CA4-4C2D-8FAC-685CF4171ECC}" type="datetimeFigureOut">
              <a:rPr lang="en-US" smtClean="0"/>
              <a:t>3/16/2020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D610E6-37CC-4B8D-A670-8503FFA151A4}" type="slidenum">
              <a:rPr lang="en-US" smtClean="0"/>
              <a:t>‹#›</a:t>
            </a:fld>
            <a:endParaRPr lang="en-US"/>
          </a:p>
        </p:txBody>
      </p:sp>
    </p:spTree>
    <p:extLst>
      <p:ext uri="{BB962C8B-B14F-4D97-AF65-F5344CB8AC3E}">
        <p14:creationId xmlns:p14="http://schemas.microsoft.com/office/powerpoint/2010/main" val="2898943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A76D941-5CA4-4C2D-8FAC-685CF4171ECC}" type="datetimeFigureOut">
              <a:rPr lang="en-US" smtClean="0"/>
              <a:t>3/16/2020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057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A76D941-5CA4-4C2D-8FAC-685CF4171ECC}" type="datetimeFigureOut">
              <a:rPr lang="en-US" smtClean="0"/>
              <a:t>3/16/2020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BD610E6-37CC-4B8D-A670-8503FFA151A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8072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A76D941-5CA4-4C2D-8FAC-685CF4171ECC}" type="datetimeFigureOut">
              <a:rPr lang="en-US" smtClean="0"/>
              <a:t>3/16/2020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BD610E6-37CC-4B8D-A670-8503FFA151A4}"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15874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achamber.com/clientuploads/pdf/2018/18_BeaconReport_LR.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56ED1-B486-4117-BB79-015CA087CBCA}"/>
              </a:ext>
            </a:extLst>
          </p:cNvPr>
          <p:cNvPicPr>
            <a:picLocks noChangeAspect="1"/>
          </p:cNvPicPr>
          <p:nvPr/>
        </p:nvPicPr>
        <p:blipFill rotWithShape="1">
          <a:blip r:embed="rId2"/>
          <a:srcRect r="-1" b="45433"/>
          <a:stretch/>
        </p:blipFill>
        <p:spPr>
          <a:xfrm>
            <a:off x="838200" y="-3809"/>
            <a:ext cx="9928860" cy="3809327"/>
          </a:xfrm>
          <a:prstGeom prst="rect">
            <a:avLst/>
          </a:prstGeom>
        </p:spPr>
      </p:pic>
      <p:sp>
        <p:nvSpPr>
          <p:cNvPr id="5" name="TextBox 4">
            <a:extLst>
              <a:ext uri="{FF2B5EF4-FFF2-40B4-BE49-F238E27FC236}">
                <a16:creationId xmlns:a16="http://schemas.microsoft.com/office/drawing/2014/main" id="{DF59BDB9-99BF-4744-8F1D-BA6322ACBA68}"/>
              </a:ext>
            </a:extLst>
          </p:cNvPr>
          <p:cNvSpPr txBox="1"/>
          <p:nvPr/>
        </p:nvSpPr>
        <p:spPr>
          <a:xfrm>
            <a:off x="434788" y="3085912"/>
            <a:ext cx="11322423" cy="3939540"/>
          </a:xfrm>
          <a:prstGeom prst="rect">
            <a:avLst/>
          </a:prstGeom>
          <a:noFill/>
        </p:spPr>
        <p:txBody>
          <a:bodyPr wrap="square" rtlCol="0">
            <a:spAutoFit/>
          </a:bodyPr>
          <a:lstStyle/>
          <a:p>
            <a:pPr algn="ctr"/>
            <a:r>
              <a:rPr lang="en-US" sz="4000" dirty="0"/>
              <a:t>LOS ANGELES TRAFFIC COLLISION ANALYSIS</a:t>
            </a:r>
          </a:p>
          <a:p>
            <a:pPr algn="ctr"/>
            <a:br>
              <a:rPr lang="en-US" dirty="0"/>
            </a:br>
            <a:r>
              <a:rPr lang="en-US" dirty="0"/>
              <a:t> </a:t>
            </a:r>
            <a:r>
              <a:rPr lang="en-US" sz="1600" dirty="0">
                <a:solidFill>
                  <a:schemeClr val="tx2"/>
                </a:solidFill>
              </a:rPr>
              <a:t>IDENTIFYING PATTERNS AND CORRELATIONS IN ORDER TO HELP REDUCE CRASHES AND POTENTIALLY SAVE LIVES </a:t>
            </a:r>
          </a:p>
          <a:p>
            <a:pPr algn="ctr"/>
            <a:r>
              <a:rPr lang="en-US" sz="1600" dirty="0"/>
              <a:t> </a:t>
            </a:r>
          </a:p>
          <a:p>
            <a:pPr algn="ctr"/>
            <a:endParaRPr lang="en-US" sz="1600" dirty="0"/>
          </a:p>
          <a:p>
            <a:pPr algn="ctr"/>
            <a:r>
              <a:rPr lang="en-US" sz="1600" dirty="0"/>
              <a:t>Debasis Chatterjee, Christopher Webster, Dalis Riley, Jonathan Ortiz</a:t>
            </a:r>
          </a:p>
          <a:p>
            <a:pPr algn="ctr"/>
            <a:r>
              <a:rPr lang="en-US" dirty="0"/>
              <a:t> </a:t>
            </a:r>
          </a:p>
          <a:p>
            <a:pPr algn="ctr"/>
            <a:r>
              <a:rPr lang="en-US" dirty="0"/>
              <a:t>IST 652 SCRIPTING FOR DATA ANALYSIS</a:t>
            </a:r>
          </a:p>
          <a:p>
            <a:pPr algn="ctr"/>
            <a:r>
              <a:rPr lang="en-US" dirty="0"/>
              <a:t> </a:t>
            </a:r>
          </a:p>
          <a:p>
            <a:pPr algn="ctr"/>
            <a:r>
              <a:rPr lang="en-US" dirty="0"/>
              <a:t>Professor Jason </a:t>
            </a:r>
            <a:r>
              <a:rPr lang="en-US" dirty="0" err="1"/>
              <a:t>Anastasopoulos</a:t>
            </a:r>
            <a:endParaRPr lang="en-US" dirty="0"/>
          </a:p>
          <a:p>
            <a:pPr algn="ctr"/>
            <a:r>
              <a:rPr lang="en-US" dirty="0"/>
              <a:t> </a:t>
            </a:r>
          </a:p>
          <a:p>
            <a:pPr algn="ctr"/>
            <a:r>
              <a:rPr lang="en-US" dirty="0"/>
              <a:t>Syracuse University | 2020</a:t>
            </a:r>
          </a:p>
          <a:p>
            <a:endParaRPr lang="en-US" dirty="0"/>
          </a:p>
        </p:txBody>
      </p:sp>
    </p:spTree>
    <p:extLst>
      <p:ext uri="{BB962C8B-B14F-4D97-AF65-F5344CB8AC3E}">
        <p14:creationId xmlns:p14="http://schemas.microsoft.com/office/powerpoint/2010/main" val="271220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0542-3586-419B-A7DF-EE0C18FE22A1}"/>
              </a:ext>
            </a:extLst>
          </p:cNvPr>
          <p:cNvSpPr>
            <a:spLocks noGrp="1"/>
          </p:cNvSpPr>
          <p:nvPr>
            <p:ph type="title"/>
          </p:nvPr>
        </p:nvSpPr>
        <p:spPr>
          <a:xfrm>
            <a:off x="1371600" y="685800"/>
            <a:ext cx="9601200" cy="742950"/>
          </a:xfrm>
        </p:spPr>
        <p:txBody>
          <a:bodyPr/>
          <a:lstStyle/>
          <a:p>
            <a:r>
              <a:rPr lang="en-US" dirty="0"/>
              <a:t>Collisions By Area</a:t>
            </a:r>
          </a:p>
        </p:txBody>
      </p:sp>
      <p:pic>
        <p:nvPicPr>
          <p:cNvPr id="4" name="Picture 3">
            <a:extLst>
              <a:ext uri="{FF2B5EF4-FFF2-40B4-BE49-F238E27FC236}">
                <a16:creationId xmlns:a16="http://schemas.microsoft.com/office/drawing/2014/main" id="{F3293D97-C0A3-43A3-A557-088AC01C20AE}"/>
              </a:ext>
            </a:extLst>
          </p:cNvPr>
          <p:cNvPicPr>
            <a:picLocks noChangeAspect="1"/>
          </p:cNvPicPr>
          <p:nvPr/>
        </p:nvPicPr>
        <p:blipFill>
          <a:blip r:embed="rId2"/>
          <a:stretch>
            <a:fillRect/>
          </a:stretch>
        </p:blipFill>
        <p:spPr>
          <a:xfrm>
            <a:off x="1371601" y="1428751"/>
            <a:ext cx="4961964" cy="3143250"/>
          </a:xfrm>
          <a:prstGeom prst="rect">
            <a:avLst/>
          </a:prstGeom>
        </p:spPr>
      </p:pic>
      <p:pic>
        <p:nvPicPr>
          <p:cNvPr id="5" name="Picture 4">
            <a:extLst>
              <a:ext uri="{FF2B5EF4-FFF2-40B4-BE49-F238E27FC236}">
                <a16:creationId xmlns:a16="http://schemas.microsoft.com/office/drawing/2014/main" id="{8F7312D2-170D-4095-AAEA-C7C5F7874975}"/>
              </a:ext>
            </a:extLst>
          </p:cNvPr>
          <p:cNvPicPr>
            <a:picLocks noChangeAspect="1"/>
          </p:cNvPicPr>
          <p:nvPr/>
        </p:nvPicPr>
        <p:blipFill>
          <a:blip r:embed="rId3"/>
          <a:stretch>
            <a:fillRect/>
          </a:stretch>
        </p:blipFill>
        <p:spPr>
          <a:xfrm>
            <a:off x="6750424" y="1428750"/>
            <a:ext cx="4693023" cy="3143250"/>
          </a:xfrm>
          <a:prstGeom prst="rect">
            <a:avLst/>
          </a:prstGeom>
        </p:spPr>
      </p:pic>
      <p:sp>
        <p:nvSpPr>
          <p:cNvPr id="6" name="TextBox 5">
            <a:extLst>
              <a:ext uri="{FF2B5EF4-FFF2-40B4-BE49-F238E27FC236}">
                <a16:creationId xmlns:a16="http://schemas.microsoft.com/office/drawing/2014/main" id="{5AE0EE6B-9110-4B11-869C-98404C5E6E59}"/>
              </a:ext>
            </a:extLst>
          </p:cNvPr>
          <p:cNvSpPr txBox="1"/>
          <p:nvPr/>
        </p:nvSpPr>
        <p:spPr>
          <a:xfrm>
            <a:off x="1371600" y="5069541"/>
            <a:ext cx="10071847"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t>Although the middle of Los Angeles had the most concentration of collisions, the northern parts near Burbank had unique combinations with more frequent accidents.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These areas may need further analysis to determine what some of the underlining issues may be that are causing high collision volume. </a:t>
            </a:r>
          </a:p>
          <a:p>
            <a:endParaRPr lang="en-US" dirty="0"/>
          </a:p>
        </p:txBody>
      </p:sp>
    </p:spTree>
    <p:extLst>
      <p:ext uri="{BB962C8B-B14F-4D97-AF65-F5344CB8AC3E}">
        <p14:creationId xmlns:p14="http://schemas.microsoft.com/office/powerpoint/2010/main" val="348904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4F95-D71C-4E1E-AFBD-2DC112AA3770}"/>
              </a:ext>
            </a:extLst>
          </p:cNvPr>
          <p:cNvSpPr>
            <a:spLocks noGrp="1"/>
          </p:cNvSpPr>
          <p:nvPr>
            <p:ph type="title"/>
          </p:nvPr>
        </p:nvSpPr>
        <p:spPr>
          <a:xfrm>
            <a:off x="1371600" y="685800"/>
            <a:ext cx="9601200" cy="699247"/>
          </a:xfrm>
        </p:spPr>
        <p:txBody>
          <a:bodyPr/>
          <a:lstStyle/>
          <a:p>
            <a:r>
              <a:rPr lang="en-US" dirty="0"/>
              <a:t>Collisions By Street Name</a:t>
            </a:r>
          </a:p>
        </p:txBody>
      </p:sp>
      <p:pic>
        <p:nvPicPr>
          <p:cNvPr id="4" name="Picture 3">
            <a:extLst>
              <a:ext uri="{FF2B5EF4-FFF2-40B4-BE49-F238E27FC236}">
                <a16:creationId xmlns:a16="http://schemas.microsoft.com/office/drawing/2014/main" id="{60E4B544-7A91-4F97-A304-28644D15FAA6}"/>
              </a:ext>
            </a:extLst>
          </p:cNvPr>
          <p:cNvPicPr>
            <a:picLocks noChangeAspect="1"/>
          </p:cNvPicPr>
          <p:nvPr/>
        </p:nvPicPr>
        <p:blipFill>
          <a:blip r:embed="rId2"/>
          <a:stretch>
            <a:fillRect/>
          </a:stretch>
        </p:blipFill>
        <p:spPr>
          <a:xfrm>
            <a:off x="1371600" y="1411940"/>
            <a:ext cx="5952381" cy="1866667"/>
          </a:xfrm>
          <a:prstGeom prst="rect">
            <a:avLst/>
          </a:prstGeom>
        </p:spPr>
      </p:pic>
      <p:sp>
        <p:nvSpPr>
          <p:cNvPr id="5" name="TextBox 4">
            <a:extLst>
              <a:ext uri="{FF2B5EF4-FFF2-40B4-BE49-F238E27FC236}">
                <a16:creationId xmlns:a16="http://schemas.microsoft.com/office/drawing/2014/main" id="{244EFF4E-0DB1-47A6-8366-4369A0AD35F5}"/>
              </a:ext>
            </a:extLst>
          </p:cNvPr>
          <p:cNvSpPr txBox="1"/>
          <p:nvPr/>
        </p:nvSpPr>
        <p:spPr>
          <a:xfrm>
            <a:off x="2185178" y="3305500"/>
            <a:ext cx="4325223" cy="400110"/>
          </a:xfrm>
          <a:prstGeom prst="rect">
            <a:avLst/>
          </a:prstGeom>
          <a:noFill/>
        </p:spPr>
        <p:txBody>
          <a:bodyPr wrap="none" rtlCol="0">
            <a:spAutoFit/>
          </a:bodyPr>
          <a:lstStyle/>
          <a:p>
            <a:r>
              <a:rPr lang="en-US" sz="1000" b="1" dirty="0"/>
              <a:t>FIGURE 12 - WORD CLOUD OF ADDRESS STREETS INVOLVED IN COLLISIONS</a:t>
            </a:r>
            <a:endParaRPr lang="en-US" sz="1000" dirty="0"/>
          </a:p>
          <a:p>
            <a:endParaRPr lang="en-US" sz="1000" dirty="0"/>
          </a:p>
        </p:txBody>
      </p:sp>
      <p:pic>
        <p:nvPicPr>
          <p:cNvPr id="6" name="Picture 5">
            <a:extLst>
              <a:ext uri="{FF2B5EF4-FFF2-40B4-BE49-F238E27FC236}">
                <a16:creationId xmlns:a16="http://schemas.microsoft.com/office/drawing/2014/main" id="{99CB5778-6B74-4D43-A0C4-1541349DD693}"/>
              </a:ext>
            </a:extLst>
          </p:cNvPr>
          <p:cNvPicPr>
            <a:picLocks noChangeAspect="1"/>
          </p:cNvPicPr>
          <p:nvPr/>
        </p:nvPicPr>
        <p:blipFill>
          <a:blip r:embed="rId3"/>
          <a:stretch>
            <a:fillRect/>
          </a:stretch>
        </p:blipFill>
        <p:spPr>
          <a:xfrm>
            <a:off x="1371600" y="3915277"/>
            <a:ext cx="5952381" cy="2649072"/>
          </a:xfrm>
          <a:prstGeom prst="rect">
            <a:avLst/>
          </a:prstGeom>
        </p:spPr>
      </p:pic>
      <p:sp>
        <p:nvSpPr>
          <p:cNvPr id="8" name="TextBox 7">
            <a:extLst>
              <a:ext uri="{FF2B5EF4-FFF2-40B4-BE49-F238E27FC236}">
                <a16:creationId xmlns:a16="http://schemas.microsoft.com/office/drawing/2014/main" id="{BBDF4517-726D-46AF-9653-4A112AE4594C}"/>
              </a:ext>
            </a:extLst>
          </p:cNvPr>
          <p:cNvSpPr txBox="1"/>
          <p:nvPr/>
        </p:nvSpPr>
        <p:spPr>
          <a:xfrm>
            <a:off x="2260518" y="6564349"/>
            <a:ext cx="4174541" cy="400110"/>
          </a:xfrm>
          <a:prstGeom prst="rect">
            <a:avLst/>
          </a:prstGeom>
          <a:noFill/>
        </p:spPr>
        <p:txBody>
          <a:bodyPr wrap="none" rtlCol="0">
            <a:spAutoFit/>
          </a:bodyPr>
          <a:lstStyle/>
          <a:p>
            <a:r>
              <a:rPr lang="en-US" sz="1000" b="1" dirty="0"/>
              <a:t>FIGURE 13 - WORD CLOUD OF CROSS STREETS INVOLVED IN COLLISIONS</a:t>
            </a:r>
            <a:endParaRPr lang="en-US" sz="1000" dirty="0"/>
          </a:p>
          <a:p>
            <a:endParaRPr lang="en-US" sz="1000" dirty="0"/>
          </a:p>
        </p:txBody>
      </p:sp>
      <p:sp>
        <p:nvSpPr>
          <p:cNvPr id="9" name="TextBox 8">
            <a:extLst>
              <a:ext uri="{FF2B5EF4-FFF2-40B4-BE49-F238E27FC236}">
                <a16:creationId xmlns:a16="http://schemas.microsoft.com/office/drawing/2014/main" id="{3C00D1AF-96EE-4C37-909F-5CC35DD913AB}"/>
              </a:ext>
            </a:extLst>
          </p:cNvPr>
          <p:cNvSpPr txBox="1"/>
          <p:nvPr/>
        </p:nvSpPr>
        <p:spPr>
          <a:xfrm>
            <a:off x="7947212" y="1358154"/>
            <a:ext cx="4023115" cy="4524315"/>
          </a:xfrm>
          <a:prstGeom prst="rect">
            <a:avLst/>
          </a:prstGeom>
          <a:noFill/>
        </p:spPr>
        <p:txBody>
          <a:bodyPr wrap="square" rtlCol="0">
            <a:spAutoFit/>
          </a:bodyPr>
          <a:lstStyle/>
          <a:p>
            <a:pPr marL="285750" indent="-285750">
              <a:buFont typeface="Courier New" panose="02070309020205020404" pitchFamily="49" charset="0"/>
              <a:buChar char="o"/>
            </a:pPr>
            <a:r>
              <a:rPr lang="en-US" b="1" dirty="0"/>
              <a:t>Figure 12 </a:t>
            </a:r>
            <a:r>
              <a:rPr lang="en-US" dirty="0"/>
              <a:t>displays a concentration of street names from the </a:t>
            </a:r>
            <a:r>
              <a:rPr lang="en-US" i="1" dirty="0"/>
              <a:t>Address</a:t>
            </a:r>
            <a:r>
              <a:rPr lang="en-US" dirty="0"/>
              <a:t> field were examined to see which streets were involved in the most collisions.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b="1" dirty="0"/>
              <a:t>Figure 13 </a:t>
            </a:r>
            <a:r>
              <a:rPr lang="en-US" dirty="0"/>
              <a:t>similarly shows the concentration of street names by the cross street involved in the highest number of collisions.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When combining the cross streets with addresses, we were able to determine the </a:t>
            </a:r>
            <a:r>
              <a:rPr lang="en-US" b="1" dirty="0"/>
              <a:t>top 8 streets with the most collisions.</a:t>
            </a:r>
          </a:p>
          <a:p>
            <a:endParaRPr lang="en-US" dirty="0"/>
          </a:p>
        </p:txBody>
      </p:sp>
    </p:spTree>
    <p:extLst>
      <p:ext uri="{BB962C8B-B14F-4D97-AF65-F5344CB8AC3E}">
        <p14:creationId xmlns:p14="http://schemas.microsoft.com/office/powerpoint/2010/main" val="64226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D065-1501-4456-BCF1-D1454FF64500}"/>
              </a:ext>
            </a:extLst>
          </p:cNvPr>
          <p:cNvSpPr>
            <a:spLocks noGrp="1"/>
          </p:cNvSpPr>
          <p:nvPr>
            <p:ph type="title"/>
          </p:nvPr>
        </p:nvSpPr>
        <p:spPr>
          <a:xfrm>
            <a:off x="1371600" y="685800"/>
            <a:ext cx="9601200" cy="726141"/>
          </a:xfrm>
        </p:spPr>
        <p:txBody>
          <a:bodyPr/>
          <a:lstStyle/>
          <a:p>
            <a:r>
              <a:rPr lang="en-US" dirty="0"/>
              <a:t>Collisions By Gender</a:t>
            </a:r>
          </a:p>
        </p:txBody>
      </p:sp>
      <p:pic>
        <p:nvPicPr>
          <p:cNvPr id="5" name="Picture 4">
            <a:extLst>
              <a:ext uri="{FF2B5EF4-FFF2-40B4-BE49-F238E27FC236}">
                <a16:creationId xmlns:a16="http://schemas.microsoft.com/office/drawing/2014/main" id="{D90BB0D9-11A3-4B6B-BF47-6F90318BB7C8}"/>
              </a:ext>
            </a:extLst>
          </p:cNvPr>
          <p:cNvPicPr>
            <a:picLocks noChangeAspect="1"/>
          </p:cNvPicPr>
          <p:nvPr/>
        </p:nvPicPr>
        <p:blipFill>
          <a:blip r:embed="rId2"/>
          <a:stretch>
            <a:fillRect/>
          </a:stretch>
        </p:blipFill>
        <p:spPr>
          <a:xfrm>
            <a:off x="1371599" y="1460832"/>
            <a:ext cx="7046259" cy="4966862"/>
          </a:xfrm>
          <a:prstGeom prst="rect">
            <a:avLst/>
          </a:prstGeom>
        </p:spPr>
      </p:pic>
      <p:sp>
        <p:nvSpPr>
          <p:cNvPr id="6" name="TextBox 5">
            <a:extLst>
              <a:ext uri="{FF2B5EF4-FFF2-40B4-BE49-F238E27FC236}">
                <a16:creationId xmlns:a16="http://schemas.microsoft.com/office/drawing/2014/main" id="{707BC70C-BE49-47F6-A574-BFB77BD487EE}"/>
              </a:ext>
            </a:extLst>
          </p:cNvPr>
          <p:cNvSpPr txBox="1"/>
          <p:nvPr/>
        </p:nvSpPr>
        <p:spPr>
          <a:xfrm>
            <a:off x="8417857" y="1393597"/>
            <a:ext cx="3630708" cy="5909310"/>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Asians and Blacks, the gender breakdown of victims is fairly even, near 50%, which is in line with the 50% gender divide in Los Angeles among all races.</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For Whites and Hispanics, though, males make up 60% of the gender of victims within the same race.</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is an interesting deviation from the standard 50/50 gender divide in the Los Angeles population. This could be due to a culture differences or some other factor. It would be interesting for further examination.</a:t>
            </a:r>
          </a:p>
          <a:p>
            <a:endParaRPr lang="en-US" dirty="0"/>
          </a:p>
          <a:p>
            <a:endParaRPr lang="en-US" dirty="0"/>
          </a:p>
        </p:txBody>
      </p:sp>
    </p:spTree>
    <p:extLst>
      <p:ext uri="{BB962C8B-B14F-4D97-AF65-F5344CB8AC3E}">
        <p14:creationId xmlns:p14="http://schemas.microsoft.com/office/powerpoint/2010/main" val="212933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BB9B-1706-4440-B765-B58BA0258125}"/>
              </a:ext>
            </a:extLst>
          </p:cNvPr>
          <p:cNvSpPr>
            <a:spLocks noGrp="1"/>
          </p:cNvSpPr>
          <p:nvPr>
            <p:ph type="title"/>
          </p:nvPr>
        </p:nvSpPr>
        <p:spPr>
          <a:xfrm>
            <a:off x="1371600" y="685800"/>
            <a:ext cx="9601200" cy="720969"/>
          </a:xfrm>
        </p:spPr>
        <p:txBody>
          <a:bodyPr/>
          <a:lstStyle/>
          <a:p>
            <a:r>
              <a:rPr lang="en-US" dirty="0"/>
              <a:t>Collisions By Day and Time</a:t>
            </a:r>
          </a:p>
        </p:txBody>
      </p:sp>
      <p:pic>
        <p:nvPicPr>
          <p:cNvPr id="6" name="Picture 5">
            <a:extLst>
              <a:ext uri="{FF2B5EF4-FFF2-40B4-BE49-F238E27FC236}">
                <a16:creationId xmlns:a16="http://schemas.microsoft.com/office/drawing/2014/main" id="{F41DDD40-FFB2-4A09-A481-39630C5F1929}"/>
              </a:ext>
            </a:extLst>
          </p:cNvPr>
          <p:cNvPicPr>
            <a:picLocks noChangeAspect="1"/>
          </p:cNvPicPr>
          <p:nvPr/>
        </p:nvPicPr>
        <p:blipFill>
          <a:blip r:embed="rId2"/>
          <a:stretch>
            <a:fillRect/>
          </a:stretch>
        </p:blipFill>
        <p:spPr>
          <a:xfrm>
            <a:off x="1350498" y="1406769"/>
            <a:ext cx="4093699" cy="2433711"/>
          </a:xfrm>
          <a:prstGeom prst="rect">
            <a:avLst/>
          </a:prstGeom>
        </p:spPr>
      </p:pic>
      <p:pic>
        <p:nvPicPr>
          <p:cNvPr id="7" name="Picture 6">
            <a:extLst>
              <a:ext uri="{FF2B5EF4-FFF2-40B4-BE49-F238E27FC236}">
                <a16:creationId xmlns:a16="http://schemas.microsoft.com/office/drawing/2014/main" id="{E45B41FB-94C1-40B7-898D-3CA93BA6CBE1}"/>
              </a:ext>
            </a:extLst>
          </p:cNvPr>
          <p:cNvPicPr>
            <a:picLocks noChangeAspect="1"/>
          </p:cNvPicPr>
          <p:nvPr/>
        </p:nvPicPr>
        <p:blipFill>
          <a:blip r:embed="rId3"/>
          <a:stretch>
            <a:fillRect/>
          </a:stretch>
        </p:blipFill>
        <p:spPr>
          <a:xfrm>
            <a:off x="5641144" y="1406769"/>
            <a:ext cx="4093699" cy="2428436"/>
          </a:xfrm>
          <a:prstGeom prst="rect">
            <a:avLst/>
          </a:prstGeom>
        </p:spPr>
      </p:pic>
      <p:pic>
        <p:nvPicPr>
          <p:cNvPr id="8" name="Picture 7">
            <a:extLst>
              <a:ext uri="{FF2B5EF4-FFF2-40B4-BE49-F238E27FC236}">
                <a16:creationId xmlns:a16="http://schemas.microsoft.com/office/drawing/2014/main" id="{AED2969F-E705-4E60-AFE5-3A0FCE3C810C}"/>
              </a:ext>
            </a:extLst>
          </p:cNvPr>
          <p:cNvPicPr>
            <a:picLocks noChangeAspect="1"/>
          </p:cNvPicPr>
          <p:nvPr/>
        </p:nvPicPr>
        <p:blipFill>
          <a:blip r:embed="rId4"/>
          <a:stretch>
            <a:fillRect/>
          </a:stretch>
        </p:blipFill>
        <p:spPr>
          <a:xfrm>
            <a:off x="1371600" y="4046934"/>
            <a:ext cx="4072597" cy="2607084"/>
          </a:xfrm>
          <a:prstGeom prst="rect">
            <a:avLst/>
          </a:prstGeom>
        </p:spPr>
      </p:pic>
      <p:pic>
        <p:nvPicPr>
          <p:cNvPr id="9" name="Picture 8">
            <a:extLst>
              <a:ext uri="{FF2B5EF4-FFF2-40B4-BE49-F238E27FC236}">
                <a16:creationId xmlns:a16="http://schemas.microsoft.com/office/drawing/2014/main" id="{0A566CCF-BEBA-4096-839F-3EACC48DF8D0}"/>
              </a:ext>
            </a:extLst>
          </p:cNvPr>
          <p:cNvPicPr>
            <a:picLocks noChangeAspect="1"/>
          </p:cNvPicPr>
          <p:nvPr/>
        </p:nvPicPr>
        <p:blipFill>
          <a:blip r:embed="rId5"/>
          <a:stretch>
            <a:fillRect/>
          </a:stretch>
        </p:blipFill>
        <p:spPr>
          <a:xfrm>
            <a:off x="5641145" y="4046934"/>
            <a:ext cx="4093699" cy="2607083"/>
          </a:xfrm>
          <a:prstGeom prst="rect">
            <a:avLst/>
          </a:prstGeom>
        </p:spPr>
      </p:pic>
      <p:sp>
        <p:nvSpPr>
          <p:cNvPr id="10" name="TextBox 9">
            <a:extLst>
              <a:ext uri="{FF2B5EF4-FFF2-40B4-BE49-F238E27FC236}">
                <a16:creationId xmlns:a16="http://schemas.microsoft.com/office/drawing/2014/main" id="{BC7C27CE-A958-4578-A33E-EDC03543A223}"/>
              </a:ext>
            </a:extLst>
          </p:cNvPr>
          <p:cNvSpPr txBox="1"/>
          <p:nvPr/>
        </p:nvSpPr>
        <p:spPr>
          <a:xfrm>
            <a:off x="9931790" y="1294229"/>
            <a:ext cx="1997613" cy="3416320"/>
          </a:xfrm>
          <a:prstGeom prst="rect">
            <a:avLst/>
          </a:prstGeom>
          <a:noFill/>
        </p:spPr>
        <p:txBody>
          <a:bodyPr wrap="square" rtlCol="0">
            <a:spAutoFit/>
          </a:bodyPr>
          <a:lstStyle/>
          <a:p>
            <a:pPr marL="285750" indent="-285750">
              <a:buFont typeface="Courier New" panose="02070309020205020404" pitchFamily="49" charset="0"/>
              <a:buChar char="o"/>
            </a:pPr>
            <a:r>
              <a:rPr lang="en-US" dirty="0"/>
              <a:t>Analysis by day and time show commonality between each visual.</a:t>
            </a:r>
          </a:p>
          <a:p>
            <a:endParaRPr lang="en-US" dirty="0"/>
          </a:p>
          <a:p>
            <a:pPr marL="285750" indent="-285750">
              <a:buFont typeface="Courier New" panose="02070309020205020404" pitchFamily="49" charset="0"/>
              <a:buChar char="o"/>
            </a:pPr>
            <a:r>
              <a:rPr lang="en-US" dirty="0"/>
              <a:t>For example, weekdays after 2pm show an increase in accidents.</a:t>
            </a:r>
          </a:p>
          <a:p>
            <a:endParaRPr lang="en-US" dirty="0"/>
          </a:p>
        </p:txBody>
      </p:sp>
    </p:spTree>
    <p:extLst>
      <p:ext uri="{BB962C8B-B14F-4D97-AF65-F5344CB8AC3E}">
        <p14:creationId xmlns:p14="http://schemas.microsoft.com/office/powerpoint/2010/main" val="306062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5466-BCC7-46D9-B594-6489647CD1F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700DE65-964F-4B6E-AA09-E4362A4F45CC}"/>
              </a:ext>
            </a:extLst>
          </p:cNvPr>
          <p:cNvSpPr>
            <a:spLocks noGrp="1"/>
          </p:cNvSpPr>
          <p:nvPr>
            <p:ph idx="1"/>
          </p:nvPr>
        </p:nvSpPr>
        <p:spPr>
          <a:xfrm>
            <a:off x="1371600" y="1392703"/>
            <a:ext cx="9601200" cy="1485900"/>
          </a:xfrm>
        </p:spPr>
        <p:txBody>
          <a:bodyPr>
            <a:normAutofit lnSpcReduction="10000"/>
          </a:bodyPr>
          <a:lstStyle/>
          <a:p>
            <a:pPr marL="0" indent="0">
              <a:buNone/>
            </a:pPr>
            <a:r>
              <a:rPr lang="en-US" dirty="0"/>
              <a:t>Los Angeles is a large and growing city which continues to attract more residents and vehicles. With the increase in the number of cars on the road comes additional traffic collisions and congestion. The analysis of the 2017-2018 data provides some interesting insights that can be used by a variety of people who are interested in LA traffic.  Below are a few of the observations from this analysis.</a:t>
            </a:r>
          </a:p>
          <a:p>
            <a:pPr marL="0" indent="0">
              <a:buNone/>
            </a:pPr>
            <a:endParaRPr lang="en-US" dirty="0"/>
          </a:p>
        </p:txBody>
      </p:sp>
      <p:sp>
        <p:nvSpPr>
          <p:cNvPr id="4" name="TextBox 3">
            <a:extLst>
              <a:ext uri="{FF2B5EF4-FFF2-40B4-BE49-F238E27FC236}">
                <a16:creationId xmlns:a16="http://schemas.microsoft.com/office/drawing/2014/main" id="{C00F928C-AB32-4E84-A89B-FAE45D8E9D9F}"/>
              </a:ext>
            </a:extLst>
          </p:cNvPr>
          <p:cNvSpPr txBox="1"/>
          <p:nvPr/>
        </p:nvSpPr>
        <p:spPr>
          <a:xfrm>
            <a:off x="1371600" y="2878603"/>
            <a:ext cx="9937376" cy="3662541"/>
          </a:xfrm>
          <a:prstGeom prst="rect">
            <a:avLst/>
          </a:prstGeom>
          <a:noFill/>
        </p:spPr>
        <p:txBody>
          <a:bodyPr wrap="square" rtlCol="0">
            <a:spAutoFit/>
          </a:bodyPr>
          <a:lstStyle/>
          <a:p>
            <a:r>
              <a:rPr lang="en-US" sz="1400" b="1" u="sng" dirty="0"/>
              <a:t>What are the most dangerous intersections? </a:t>
            </a:r>
            <a:r>
              <a:rPr lang="en-US" sz="1400" dirty="0"/>
              <a:t>				</a:t>
            </a:r>
            <a:r>
              <a:rPr lang="en-US" sz="1400" b="1" u="sng" dirty="0"/>
              <a:t>What are the most common collision areas in Los Angeles?</a:t>
            </a:r>
          </a:p>
          <a:p>
            <a:pPr lvl="0"/>
            <a:endParaRPr lang="en-US" sz="1400" b="1" u="sng" dirty="0"/>
          </a:p>
          <a:p>
            <a:r>
              <a:rPr lang="en-US" sz="1400" dirty="0">
                <a:sym typeface="Wingdings" panose="05000000000000000000" pitchFamily="2" charset="2"/>
              </a:rPr>
              <a:t>  </a:t>
            </a:r>
            <a:r>
              <a:rPr lang="en-US" sz="1400" dirty="0"/>
              <a:t>SEPULVEDA BL &amp; SHERMAN WY						</a:t>
            </a:r>
            <a:r>
              <a:rPr lang="en-US" sz="1400" dirty="0">
                <a:sym typeface="Wingdings" panose="05000000000000000000" pitchFamily="2" charset="2"/>
              </a:rPr>
              <a:t> </a:t>
            </a:r>
            <a:r>
              <a:rPr lang="en-US" sz="1400" dirty="0"/>
              <a:t>77th Street Area</a:t>
            </a:r>
          </a:p>
          <a:p>
            <a:r>
              <a:rPr lang="en-US" sz="1400" dirty="0">
                <a:sym typeface="Wingdings" panose="05000000000000000000" pitchFamily="2" charset="2"/>
              </a:rPr>
              <a:t>  </a:t>
            </a:r>
            <a:r>
              <a:rPr lang="en-US" sz="1400" dirty="0"/>
              <a:t>NORDHOFF ST &amp; TAMPA AV						          </a:t>
            </a:r>
            <a:r>
              <a:rPr lang="en-US" sz="1400" dirty="0">
                <a:sym typeface="Wingdings" panose="05000000000000000000" pitchFamily="2" charset="2"/>
              </a:rPr>
              <a:t> </a:t>
            </a:r>
            <a:r>
              <a:rPr lang="en-US" sz="1400" dirty="0"/>
              <a:t>Council Districts 12/13/14</a:t>
            </a:r>
          </a:p>
          <a:p>
            <a:r>
              <a:rPr lang="en-US" sz="1400" dirty="0">
                <a:sym typeface="Wingdings" panose="05000000000000000000" pitchFamily="2" charset="2"/>
              </a:rPr>
              <a:t>  </a:t>
            </a:r>
            <a:r>
              <a:rPr lang="en-US" sz="1400" dirty="0"/>
              <a:t>WHITSETT AV &amp; SHERMAN WY						</a:t>
            </a:r>
            <a:r>
              <a:rPr lang="en-US" sz="1400" dirty="0">
                <a:sym typeface="Wingdings" panose="05000000000000000000" pitchFamily="2" charset="2"/>
              </a:rPr>
              <a:t> </a:t>
            </a:r>
            <a:r>
              <a:rPr lang="en-US" sz="1400" dirty="0"/>
              <a:t>Generally in the heart of LA</a:t>
            </a:r>
          </a:p>
          <a:p>
            <a:r>
              <a:rPr lang="en-US" sz="1400" dirty="0">
                <a:sym typeface="Wingdings" panose="05000000000000000000" pitchFamily="2" charset="2"/>
              </a:rPr>
              <a:t>  </a:t>
            </a:r>
            <a:r>
              <a:rPr lang="en-US" sz="1400" dirty="0"/>
              <a:t>RODEO RD &amp; LA BREA AV</a:t>
            </a:r>
          </a:p>
          <a:p>
            <a:r>
              <a:rPr lang="en-US" sz="1400" dirty="0"/>
              <a:t> </a:t>
            </a:r>
          </a:p>
          <a:p>
            <a:r>
              <a:rPr lang="en-US" sz="1400" b="1" u="sng" dirty="0"/>
              <a:t>What are the best/worst times of the day for accidents?</a:t>
            </a:r>
            <a:r>
              <a:rPr lang="en-US" sz="1400" dirty="0"/>
              <a:t>		</a:t>
            </a:r>
            <a:r>
              <a:rPr lang="en-US" dirty="0"/>
              <a:t> </a:t>
            </a:r>
            <a:r>
              <a:rPr lang="en-US" sz="1400" b="1" u="sng" dirty="0"/>
              <a:t>What patterns occur due to the amount of natural sunlight?</a:t>
            </a:r>
          </a:p>
          <a:p>
            <a:pPr lvl="0"/>
            <a:r>
              <a:rPr lang="en-US" sz="1400" b="1" u="sng" dirty="0"/>
              <a:t> Best/worst month?</a:t>
            </a:r>
          </a:p>
          <a:p>
            <a:r>
              <a:rPr lang="en-US" sz="1400" dirty="0">
                <a:sym typeface="Wingdings" panose="05000000000000000000" pitchFamily="2" charset="2"/>
              </a:rPr>
              <a:t>  </a:t>
            </a:r>
            <a:r>
              <a:rPr lang="en-US" sz="1400" dirty="0"/>
              <a:t>Friday has the highest frequency of collisions				</a:t>
            </a:r>
            <a:r>
              <a:rPr lang="en-US" sz="1400" dirty="0">
                <a:sym typeface="Wingdings" panose="05000000000000000000" pitchFamily="2" charset="2"/>
              </a:rPr>
              <a:t>  </a:t>
            </a:r>
            <a:r>
              <a:rPr lang="en-US" sz="1400" dirty="0"/>
              <a:t>There appears to be a significantly less concentration of </a:t>
            </a:r>
          </a:p>
          <a:p>
            <a:r>
              <a:rPr lang="en-US" sz="1400" dirty="0">
                <a:sym typeface="Wingdings" panose="05000000000000000000" pitchFamily="2" charset="2"/>
              </a:rPr>
              <a:t>  </a:t>
            </a:r>
            <a:r>
              <a:rPr lang="en-US" sz="1400" dirty="0"/>
              <a:t>Sunday has the fewest amount of collisions				    accidents in Northern LA during the night time</a:t>
            </a:r>
          </a:p>
          <a:p>
            <a:r>
              <a:rPr lang="en-US" sz="1400" dirty="0">
                <a:sym typeface="Wingdings" panose="05000000000000000000" pitchFamily="2" charset="2"/>
              </a:rPr>
              <a:t>  </a:t>
            </a:r>
            <a:r>
              <a:rPr lang="en-US" sz="1400" dirty="0"/>
              <a:t>March and October have the highest number of collisions		 </a:t>
            </a:r>
            <a:r>
              <a:rPr lang="en-US" sz="1400" dirty="0">
                <a:sym typeface="Wingdings" panose="05000000000000000000" pitchFamily="2" charset="2"/>
              </a:rPr>
              <a:t> </a:t>
            </a:r>
            <a:r>
              <a:rPr lang="en-US" sz="1400" dirty="0"/>
              <a:t>The highest frequency of accidents is on Monday through	</a:t>
            </a:r>
          </a:p>
          <a:p>
            <a:r>
              <a:rPr lang="en-US" sz="1400" dirty="0">
                <a:sym typeface="Wingdings" panose="05000000000000000000" pitchFamily="2" charset="2"/>
              </a:rPr>
              <a:t>  </a:t>
            </a:r>
            <a:r>
              <a:rPr lang="en-US" sz="1400" dirty="0"/>
              <a:t>The hours between 12PM to 5PM have the highest frequencies 	    between 4-5pm</a:t>
            </a:r>
          </a:p>
          <a:p>
            <a:r>
              <a:rPr lang="en-US" sz="1400" dirty="0"/>
              <a:t>    of collisions</a:t>
            </a:r>
          </a:p>
          <a:p>
            <a:r>
              <a:rPr lang="en-US" sz="1400" dirty="0"/>
              <a:t> </a:t>
            </a:r>
          </a:p>
          <a:p>
            <a:endParaRPr lang="en-US" sz="1400" dirty="0"/>
          </a:p>
        </p:txBody>
      </p:sp>
    </p:spTree>
    <p:extLst>
      <p:ext uri="{BB962C8B-B14F-4D97-AF65-F5344CB8AC3E}">
        <p14:creationId xmlns:p14="http://schemas.microsoft.com/office/powerpoint/2010/main" val="2569188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C4D76-FB5D-4C31-A365-2CB4B3B9D10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ACB9F53-B74F-47D5-837B-D24E4C6C7244}"/>
              </a:ext>
            </a:extLst>
          </p:cNvPr>
          <p:cNvSpPr>
            <a:spLocks noGrp="1"/>
          </p:cNvSpPr>
          <p:nvPr>
            <p:ph idx="1"/>
          </p:nvPr>
        </p:nvSpPr>
        <p:spPr>
          <a:xfrm>
            <a:off x="1371600" y="1358153"/>
            <a:ext cx="9601200" cy="4509247"/>
          </a:xfrm>
        </p:spPr>
        <p:txBody>
          <a:bodyPr>
            <a:normAutofit/>
          </a:bodyPr>
          <a:lstStyle/>
          <a:p>
            <a:pPr marL="0" indent="0">
              <a:buNone/>
            </a:pPr>
            <a:r>
              <a:rPr lang="en-US" dirty="0"/>
              <a:t>The results of this study provide additional insights that can be used by city planners, government officials and citizens to better understand the Los Angeles traffic conditions sin 2017 and 2018. We recommend the use of this information in the following areas:</a:t>
            </a:r>
          </a:p>
          <a:p>
            <a:pPr marL="0" indent="0">
              <a:buNone/>
            </a:pPr>
            <a:endParaRPr lang="en-US" dirty="0"/>
          </a:p>
          <a:p>
            <a:pPr marL="457200" lvl="0" indent="-457200">
              <a:buFont typeface="+mj-lt"/>
              <a:buAutoNum type="arabicPeriod"/>
            </a:pPr>
            <a:r>
              <a:rPr lang="en-US" dirty="0"/>
              <a:t>Additional studies of dangerous intersections and locations</a:t>
            </a:r>
          </a:p>
          <a:p>
            <a:pPr marL="457200" lvl="0" indent="-457200">
              <a:buFont typeface="+mj-lt"/>
              <a:buAutoNum type="arabicPeriod"/>
            </a:pPr>
            <a:r>
              <a:rPr lang="en-US" dirty="0"/>
              <a:t>Warnings on interactive road signs during rush hour when it is raining</a:t>
            </a:r>
          </a:p>
          <a:p>
            <a:pPr marL="457200" lvl="0" indent="-457200">
              <a:buFont typeface="+mj-lt"/>
              <a:buAutoNum type="arabicPeriod"/>
            </a:pPr>
            <a:r>
              <a:rPr lang="en-US" dirty="0"/>
              <a:t>Utilize this data and interactive maps for planning sessions with subject matter experts and citizens when starting new projects which impact roadways</a:t>
            </a:r>
          </a:p>
          <a:p>
            <a:pPr marL="457200" lvl="0" indent="-457200">
              <a:buFont typeface="+mj-lt"/>
              <a:buAutoNum type="arabicPeriod"/>
            </a:pPr>
            <a:r>
              <a:rPr lang="en-US" dirty="0"/>
              <a:t>Public service campaign to educate the public with targeted messages to men</a:t>
            </a:r>
          </a:p>
          <a:p>
            <a:pPr marL="0" indent="0">
              <a:buNone/>
            </a:pPr>
            <a:endParaRPr lang="en-US" dirty="0"/>
          </a:p>
        </p:txBody>
      </p:sp>
    </p:spTree>
    <p:extLst>
      <p:ext uri="{BB962C8B-B14F-4D97-AF65-F5344CB8AC3E}">
        <p14:creationId xmlns:p14="http://schemas.microsoft.com/office/powerpoint/2010/main" val="203769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3795-57E4-4610-8CCB-7F09C8A3E295}"/>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55F34B87-918D-42EA-B63C-145F48F0426E}"/>
              </a:ext>
            </a:extLst>
          </p:cNvPr>
          <p:cNvSpPr txBox="1"/>
          <p:nvPr/>
        </p:nvSpPr>
        <p:spPr>
          <a:xfrm>
            <a:off x="1371600" y="1371600"/>
            <a:ext cx="9601200" cy="5632311"/>
          </a:xfrm>
          <a:prstGeom prst="rect">
            <a:avLst/>
          </a:prstGeom>
          <a:noFill/>
        </p:spPr>
        <p:txBody>
          <a:bodyPr wrap="square" rtlCol="0">
            <a:spAutoFit/>
          </a:bodyPr>
          <a:lstStyle/>
          <a:p>
            <a:r>
              <a:rPr lang="en-US" dirty="0"/>
              <a:t>We wanted to do a project based around traffic accidents and areas where they commonly occur.  The analysis focused on Los Angeles, which is the second largest metropolitan area in the nation.  With a population of 13.1 million people, the number of traffic accidents continue to grow as the number of residents increases.</a:t>
            </a:r>
          </a:p>
          <a:p>
            <a:endParaRPr lang="en-US" dirty="0"/>
          </a:p>
          <a:p>
            <a:r>
              <a:rPr lang="en-US" dirty="0"/>
              <a:t>The goal of this analysis is to explore the trends and correlations between the data to provide useful information that can help answer our proposed analysis questions:</a:t>
            </a:r>
          </a:p>
          <a:p>
            <a:r>
              <a:rPr lang="en-US" dirty="0"/>
              <a:t> </a:t>
            </a:r>
          </a:p>
          <a:p>
            <a:pPr marL="1200150" lvl="2" indent="-285750">
              <a:buFont typeface="Courier New" panose="02070309020205020404" pitchFamily="49" charset="0"/>
              <a:buChar char="o"/>
            </a:pPr>
            <a:r>
              <a:rPr lang="en-US" b="1" dirty="0"/>
              <a:t>What are the most dangerous intersections?</a:t>
            </a:r>
          </a:p>
          <a:p>
            <a:endParaRPr lang="en-US" b="1" dirty="0"/>
          </a:p>
          <a:p>
            <a:pPr marL="1200150" lvl="2" indent="-285750">
              <a:buFont typeface="Courier New" panose="02070309020205020404" pitchFamily="49" charset="0"/>
              <a:buChar char="o"/>
            </a:pPr>
            <a:r>
              <a:rPr lang="en-US" b="1" dirty="0"/>
              <a:t>What are the most common collision areas in Los Angeles?</a:t>
            </a:r>
          </a:p>
          <a:p>
            <a:pPr marL="1200150" lvl="2" indent="-285750">
              <a:buFont typeface="Courier New" panose="02070309020205020404" pitchFamily="49" charset="0"/>
              <a:buChar char="o"/>
            </a:pPr>
            <a:endParaRPr lang="en-US" b="1" dirty="0"/>
          </a:p>
          <a:p>
            <a:pPr marL="1200150" lvl="2" indent="-285750">
              <a:buFont typeface="Courier New" panose="02070309020205020404" pitchFamily="49" charset="0"/>
              <a:buChar char="o"/>
            </a:pPr>
            <a:r>
              <a:rPr lang="en-US" b="1" dirty="0"/>
              <a:t>What are the best/worst times of the day for accidents? Best/worst month?</a:t>
            </a:r>
          </a:p>
          <a:p>
            <a:endParaRPr lang="en-US" b="1" dirty="0"/>
          </a:p>
          <a:p>
            <a:pPr marL="1200150" lvl="2" indent="-285750">
              <a:buFont typeface="Courier New" panose="02070309020205020404" pitchFamily="49" charset="0"/>
              <a:buChar char="o"/>
            </a:pPr>
            <a:r>
              <a:rPr lang="en-US" b="1" dirty="0"/>
              <a:t>What is the demographic makeup of victims in collisions?</a:t>
            </a:r>
          </a:p>
          <a:p>
            <a:endParaRPr lang="en-US" b="1" dirty="0"/>
          </a:p>
          <a:p>
            <a:pPr marL="1200150" lvl="2" indent="-285750">
              <a:buFont typeface="Courier New" panose="02070309020205020404" pitchFamily="49" charset="0"/>
              <a:buChar char="o"/>
            </a:pPr>
            <a:r>
              <a:rPr lang="en-US" b="1" dirty="0"/>
              <a:t>What is the relationship between income and collision victims?</a:t>
            </a:r>
          </a:p>
          <a:p>
            <a:endParaRPr lang="en-US" b="1" dirty="0"/>
          </a:p>
          <a:p>
            <a:pPr marL="1200150" lvl="2" indent="-285750">
              <a:buFont typeface="Courier New" panose="02070309020205020404" pitchFamily="49" charset="0"/>
              <a:buChar char="o"/>
            </a:pPr>
            <a:r>
              <a:rPr lang="en-US" b="1" dirty="0"/>
              <a:t>Do certain temperatures or weather play a factor?</a:t>
            </a:r>
          </a:p>
          <a:p>
            <a:endParaRPr lang="en-US" dirty="0"/>
          </a:p>
        </p:txBody>
      </p:sp>
    </p:spTree>
    <p:extLst>
      <p:ext uri="{BB962C8B-B14F-4D97-AF65-F5344CB8AC3E}">
        <p14:creationId xmlns:p14="http://schemas.microsoft.com/office/powerpoint/2010/main" val="39549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5" name="Picture 4" descr="A screenshot of a social media post&#10;&#10;Description automatically generated">
            <a:extLst>
              <a:ext uri="{FF2B5EF4-FFF2-40B4-BE49-F238E27FC236}">
                <a16:creationId xmlns:a16="http://schemas.microsoft.com/office/drawing/2014/main" id="{CB9D67DA-6D33-AF49-B9CD-0DEE8DCBD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45" y="1350312"/>
            <a:ext cx="7603109" cy="5424280"/>
          </a:xfrm>
          <a:prstGeom prst="rect">
            <a:avLst/>
          </a:prstGeom>
        </p:spPr>
      </p:pic>
    </p:spTree>
    <p:extLst>
      <p:ext uri="{BB962C8B-B14F-4D97-AF65-F5344CB8AC3E}">
        <p14:creationId xmlns:p14="http://schemas.microsoft.com/office/powerpoint/2010/main" val="9455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4" name="Picture 3" descr="A screenshot of a cell phone&#10;&#10;Description automatically generated">
            <a:extLst>
              <a:ext uri="{FF2B5EF4-FFF2-40B4-BE49-F238E27FC236}">
                <a16:creationId xmlns:a16="http://schemas.microsoft.com/office/drawing/2014/main" id="{177B68B9-4862-8C4B-9501-6EBAAEB1F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639" y="1428750"/>
            <a:ext cx="8061121" cy="5351171"/>
          </a:xfrm>
          <a:prstGeom prst="rect">
            <a:avLst/>
          </a:prstGeom>
        </p:spPr>
      </p:pic>
    </p:spTree>
    <p:extLst>
      <p:ext uri="{BB962C8B-B14F-4D97-AF65-F5344CB8AC3E}">
        <p14:creationId xmlns:p14="http://schemas.microsoft.com/office/powerpoint/2010/main" val="2736445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EB48-870F-CF48-99E1-D22E0C953A40}"/>
              </a:ext>
            </a:extLst>
          </p:cNvPr>
          <p:cNvSpPr>
            <a:spLocks noGrp="1"/>
          </p:cNvSpPr>
          <p:nvPr>
            <p:ph type="title"/>
          </p:nvPr>
        </p:nvSpPr>
        <p:spPr/>
        <p:txBody>
          <a:bodyPr/>
          <a:lstStyle/>
          <a:p>
            <a:r>
              <a:rPr lang="en-US" dirty="0"/>
              <a:t>A Look at Twitter Users Tweets</a:t>
            </a:r>
          </a:p>
        </p:txBody>
      </p:sp>
      <p:pic>
        <p:nvPicPr>
          <p:cNvPr id="6" name="Picture 5" descr="A screenshot of a social media post&#10;&#10;Description automatically generated">
            <a:extLst>
              <a:ext uri="{FF2B5EF4-FFF2-40B4-BE49-F238E27FC236}">
                <a16:creationId xmlns:a16="http://schemas.microsoft.com/office/drawing/2014/main" id="{405F0B75-2701-3349-AC0C-2B1B80797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25" y="1327997"/>
            <a:ext cx="8174350" cy="5530003"/>
          </a:xfrm>
          <a:prstGeom prst="rect">
            <a:avLst/>
          </a:prstGeom>
        </p:spPr>
      </p:pic>
    </p:spTree>
    <p:extLst>
      <p:ext uri="{BB962C8B-B14F-4D97-AF65-F5344CB8AC3E}">
        <p14:creationId xmlns:p14="http://schemas.microsoft.com/office/powerpoint/2010/main" val="170914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2B98-1642-4492-A3C3-CE877FB802FE}"/>
              </a:ext>
            </a:extLst>
          </p:cNvPr>
          <p:cNvSpPr>
            <a:spLocks noGrp="1"/>
          </p:cNvSpPr>
          <p:nvPr>
            <p:ph type="title"/>
          </p:nvPr>
        </p:nvSpPr>
        <p:spPr>
          <a:xfrm>
            <a:off x="1371600" y="685800"/>
            <a:ext cx="9601200" cy="874059"/>
          </a:xfrm>
        </p:spPr>
        <p:txBody>
          <a:bodyPr/>
          <a:lstStyle/>
          <a:p>
            <a:r>
              <a:rPr lang="en-US" dirty="0"/>
              <a:t>Original Dataset</a:t>
            </a:r>
          </a:p>
        </p:txBody>
      </p:sp>
      <p:pic>
        <p:nvPicPr>
          <p:cNvPr id="4" name="Picture 3">
            <a:extLst>
              <a:ext uri="{FF2B5EF4-FFF2-40B4-BE49-F238E27FC236}">
                <a16:creationId xmlns:a16="http://schemas.microsoft.com/office/drawing/2014/main" id="{572CE667-E662-4A7F-A4A7-96FAD7C9A7B4}"/>
              </a:ext>
            </a:extLst>
          </p:cNvPr>
          <p:cNvPicPr>
            <a:picLocks noChangeAspect="1"/>
          </p:cNvPicPr>
          <p:nvPr/>
        </p:nvPicPr>
        <p:blipFill>
          <a:blip r:embed="rId2"/>
          <a:stretch>
            <a:fillRect/>
          </a:stretch>
        </p:blipFill>
        <p:spPr>
          <a:xfrm>
            <a:off x="1371602" y="1452282"/>
            <a:ext cx="6589058" cy="4450977"/>
          </a:xfrm>
          <a:prstGeom prst="rect">
            <a:avLst/>
          </a:prstGeom>
        </p:spPr>
      </p:pic>
      <p:sp>
        <p:nvSpPr>
          <p:cNvPr id="5" name="TextBox 4">
            <a:extLst>
              <a:ext uri="{FF2B5EF4-FFF2-40B4-BE49-F238E27FC236}">
                <a16:creationId xmlns:a16="http://schemas.microsoft.com/office/drawing/2014/main" id="{8EE0DDF1-D949-43AB-A550-E1E2E62A4C2D}"/>
              </a:ext>
            </a:extLst>
          </p:cNvPr>
          <p:cNvSpPr txBox="1"/>
          <p:nvPr/>
        </p:nvSpPr>
        <p:spPr>
          <a:xfrm>
            <a:off x="8283388" y="1343040"/>
            <a:ext cx="3758453" cy="5632311"/>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Los Angeles Traffic Collision Data is publicly available from Kaggle.com is owned by the City of Los Angeles.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dataset contains 481,568 incidents from 2010 to 2019. Since the dataset continually updates on Kaggle, our latest download of the dataset happened on July 19, 2019.</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Multiple data sets were incorporated into analysis beyond the original Kaggle dataset in order to get more data that was not included in this original dataset such as weather and income data.</a:t>
            </a:r>
          </a:p>
          <a:p>
            <a:endParaRPr lang="en-US" dirty="0"/>
          </a:p>
        </p:txBody>
      </p:sp>
    </p:spTree>
    <p:extLst>
      <p:ext uri="{BB962C8B-B14F-4D97-AF65-F5344CB8AC3E}">
        <p14:creationId xmlns:p14="http://schemas.microsoft.com/office/powerpoint/2010/main" val="101577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62E5-6D14-41C1-A875-31615194230D}"/>
              </a:ext>
            </a:extLst>
          </p:cNvPr>
          <p:cNvSpPr>
            <a:spLocks noGrp="1"/>
          </p:cNvSpPr>
          <p:nvPr>
            <p:ph type="title"/>
          </p:nvPr>
        </p:nvSpPr>
        <p:spPr>
          <a:xfrm>
            <a:off x="1371600" y="685800"/>
            <a:ext cx="9601200" cy="847165"/>
          </a:xfrm>
        </p:spPr>
        <p:txBody>
          <a:bodyPr/>
          <a:lstStyle/>
          <a:p>
            <a:r>
              <a:rPr lang="en-US" dirty="0"/>
              <a:t>Median Income Dataset</a:t>
            </a:r>
          </a:p>
        </p:txBody>
      </p:sp>
      <p:pic>
        <p:nvPicPr>
          <p:cNvPr id="4" name="Picture 3">
            <a:extLst>
              <a:ext uri="{FF2B5EF4-FFF2-40B4-BE49-F238E27FC236}">
                <a16:creationId xmlns:a16="http://schemas.microsoft.com/office/drawing/2014/main" id="{3ACF87C0-1CB0-4761-8D20-712E2287943A}"/>
              </a:ext>
            </a:extLst>
          </p:cNvPr>
          <p:cNvPicPr>
            <a:picLocks noChangeAspect="1"/>
          </p:cNvPicPr>
          <p:nvPr/>
        </p:nvPicPr>
        <p:blipFill>
          <a:blip r:embed="rId2"/>
          <a:stretch>
            <a:fillRect/>
          </a:stretch>
        </p:blipFill>
        <p:spPr>
          <a:xfrm>
            <a:off x="1371599" y="1496987"/>
            <a:ext cx="6804213" cy="4285248"/>
          </a:xfrm>
          <a:prstGeom prst="rect">
            <a:avLst/>
          </a:prstGeom>
        </p:spPr>
      </p:pic>
      <p:sp>
        <p:nvSpPr>
          <p:cNvPr id="5" name="TextBox 4">
            <a:extLst>
              <a:ext uri="{FF2B5EF4-FFF2-40B4-BE49-F238E27FC236}">
                <a16:creationId xmlns:a16="http://schemas.microsoft.com/office/drawing/2014/main" id="{5AF19879-E7EB-44E3-8088-556025B48F63}"/>
              </a:ext>
            </a:extLst>
          </p:cNvPr>
          <p:cNvSpPr txBox="1"/>
          <p:nvPr/>
        </p:nvSpPr>
        <p:spPr>
          <a:xfrm>
            <a:off x="8337176" y="1411941"/>
            <a:ext cx="3660861" cy="5078313"/>
          </a:xfrm>
          <a:prstGeom prst="rect">
            <a:avLst/>
          </a:prstGeom>
          <a:noFill/>
        </p:spPr>
        <p:txBody>
          <a:bodyPr wrap="square" rtlCol="0">
            <a:spAutoFit/>
          </a:bodyPr>
          <a:lstStyle/>
          <a:p>
            <a:pPr marL="285750" indent="-285750">
              <a:buFont typeface="Courier New" panose="02070309020205020404" pitchFamily="49" charset="0"/>
              <a:buChar char="o"/>
            </a:pPr>
            <a:r>
              <a:rPr lang="en-US" dirty="0"/>
              <a:t>To answer the analysis question about income, outside data was needed since the original dataset did not have income information.</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For Median Income, data was pulled from the LA Chamber of Commerce website and the Council Districts in Los Angeles.</a:t>
            </a:r>
          </a:p>
          <a:p>
            <a:endParaRPr lang="en-US" dirty="0"/>
          </a:p>
          <a:p>
            <a:pPr marL="285750" indent="-285750">
              <a:buFont typeface="Courier New" panose="02070309020205020404" pitchFamily="49" charset="0"/>
              <a:buChar char="o"/>
            </a:pPr>
            <a:r>
              <a:rPr lang="en-US" dirty="0"/>
              <a:t>Other ways were examined to link income to our dataset but Council District was found to be the most effective way to merge income with the rest of the data.</a:t>
            </a:r>
          </a:p>
          <a:p>
            <a:endParaRPr lang="en-US" dirty="0"/>
          </a:p>
          <a:p>
            <a:endParaRPr lang="en-US" dirty="0"/>
          </a:p>
        </p:txBody>
      </p:sp>
      <p:sp>
        <p:nvSpPr>
          <p:cNvPr id="6" name="TextBox 5">
            <a:extLst>
              <a:ext uri="{FF2B5EF4-FFF2-40B4-BE49-F238E27FC236}">
                <a16:creationId xmlns:a16="http://schemas.microsoft.com/office/drawing/2014/main" id="{12A9CEF6-93F0-4CE9-96F2-694CC9151CA2}"/>
              </a:ext>
            </a:extLst>
          </p:cNvPr>
          <p:cNvSpPr txBox="1"/>
          <p:nvPr/>
        </p:nvSpPr>
        <p:spPr>
          <a:xfrm>
            <a:off x="1237128" y="6167088"/>
            <a:ext cx="9426389" cy="646331"/>
          </a:xfrm>
          <a:prstGeom prst="rect">
            <a:avLst/>
          </a:prstGeom>
          <a:noFill/>
        </p:spPr>
        <p:txBody>
          <a:bodyPr wrap="square" rtlCol="0">
            <a:spAutoFit/>
          </a:bodyPr>
          <a:lstStyle/>
          <a:p>
            <a:r>
              <a:rPr lang="en-US" dirty="0"/>
              <a:t>Source: </a:t>
            </a:r>
            <a:r>
              <a:rPr lang="en-US" u="sng" dirty="0">
                <a:solidFill>
                  <a:schemeClr val="accent5">
                    <a:lumMod val="75000"/>
                  </a:schemeClr>
                </a:solidFill>
                <a:hlinkClick r:id="rId3">
                  <a:extLst>
                    <a:ext uri="{A12FA001-AC4F-418D-AE19-62706E023703}">
                      <ahyp:hlinkClr xmlns:ahyp="http://schemas.microsoft.com/office/drawing/2018/hyperlinkcolor" val="tx"/>
                    </a:ext>
                  </a:extLst>
                </a:hlinkClick>
              </a:rPr>
              <a:t>https://lachamber.com/clientuploads/pdf/2018/18_BeaconReport_LR.pdf</a:t>
            </a:r>
            <a:endParaRPr lang="en-US" dirty="0">
              <a:solidFill>
                <a:schemeClr val="accent5">
                  <a:lumMod val="75000"/>
                </a:schemeClr>
              </a:solidFill>
            </a:endParaRPr>
          </a:p>
          <a:p>
            <a:endParaRPr lang="en-US" dirty="0"/>
          </a:p>
        </p:txBody>
      </p:sp>
    </p:spTree>
    <p:extLst>
      <p:ext uri="{BB962C8B-B14F-4D97-AF65-F5344CB8AC3E}">
        <p14:creationId xmlns:p14="http://schemas.microsoft.com/office/powerpoint/2010/main" val="76034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CE77-3E62-4F11-A2B0-DBDBA91787A9}"/>
              </a:ext>
            </a:extLst>
          </p:cNvPr>
          <p:cNvSpPr>
            <a:spLocks noGrp="1"/>
          </p:cNvSpPr>
          <p:nvPr>
            <p:ph type="title"/>
          </p:nvPr>
        </p:nvSpPr>
        <p:spPr>
          <a:xfrm>
            <a:off x="1371600" y="685800"/>
            <a:ext cx="9601200" cy="806824"/>
          </a:xfrm>
        </p:spPr>
        <p:txBody>
          <a:bodyPr/>
          <a:lstStyle/>
          <a:p>
            <a:r>
              <a:rPr lang="en-US" dirty="0"/>
              <a:t>Weather Dataset</a:t>
            </a:r>
          </a:p>
        </p:txBody>
      </p:sp>
      <p:pic>
        <p:nvPicPr>
          <p:cNvPr id="5" name="Picture 4">
            <a:extLst>
              <a:ext uri="{FF2B5EF4-FFF2-40B4-BE49-F238E27FC236}">
                <a16:creationId xmlns:a16="http://schemas.microsoft.com/office/drawing/2014/main" id="{9A10CC98-9339-4078-A5D0-6274E685BA2F}"/>
              </a:ext>
            </a:extLst>
          </p:cNvPr>
          <p:cNvPicPr>
            <a:picLocks noChangeAspect="1"/>
          </p:cNvPicPr>
          <p:nvPr/>
        </p:nvPicPr>
        <p:blipFill>
          <a:blip r:embed="rId2"/>
          <a:stretch>
            <a:fillRect/>
          </a:stretch>
        </p:blipFill>
        <p:spPr>
          <a:xfrm>
            <a:off x="1371600" y="4202205"/>
            <a:ext cx="6231640" cy="2541494"/>
          </a:xfrm>
          <a:prstGeom prst="rect">
            <a:avLst/>
          </a:prstGeom>
        </p:spPr>
      </p:pic>
      <p:sp>
        <p:nvSpPr>
          <p:cNvPr id="6" name="TextBox 5">
            <a:extLst>
              <a:ext uri="{FF2B5EF4-FFF2-40B4-BE49-F238E27FC236}">
                <a16:creationId xmlns:a16="http://schemas.microsoft.com/office/drawing/2014/main" id="{96A53EC9-6BC4-4DE1-9C25-FF525B3A4A63}"/>
              </a:ext>
            </a:extLst>
          </p:cNvPr>
          <p:cNvSpPr txBox="1"/>
          <p:nvPr/>
        </p:nvSpPr>
        <p:spPr>
          <a:xfrm>
            <a:off x="8269942" y="1385048"/>
            <a:ext cx="3617258" cy="3693319"/>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weather data was scraped from the website Wunderground.com.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Data from 2017, 2018, and 2019 was gathered, but since 2019 was not complete, we decided to only import 2017 and 2018.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This led us to the scope of our project focusing on only the years of 2017 and 2018.</a:t>
            </a:r>
          </a:p>
        </p:txBody>
      </p:sp>
      <p:pic>
        <p:nvPicPr>
          <p:cNvPr id="7" name="Picture 6">
            <a:extLst>
              <a:ext uri="{FF2B5EF4-FFF2-40B4-BE49-F238E27FC236}">
                <a16:creationId xmlns:a16="http://schemas.microsoft.com/office/drawing/2014/main" id="{FCB51EAC-A67D-4F7D-A013-AB7A7D529E91}"/>
              </a:ext>
            </a:extLst>
          </p:cNvPr>
          <p:cNvPicPr>
            <a:picLocks noChangeAspect="1"/>
          </p:cNvPicPr>
          <p:nvPr/>
        </p:nvPicPr>
        <p:blipFill>
          <a:blip r:embed="rId3"/>
          <a:stretch>
            <a:fillRect/>
          </a:stretch>
        </p:blipFill>
        <p:spPr>
          <a:xfrm>
            <a:off x="1371600" y="1385048"/>
            <a:ext cx="6231640" cy="2590476"/>
          </a:xfrm>
          <a:prstGeom prst="rect">
            <a:avLst/>
          </a:prstGeom>
        </p:spPr>
      </p:pic>
    </p:spTree>
    <p:extLst>
      <p:ext uri="{BB962C8B-B14F-4D97-AF65-F5344CB8AC3E}">
        <p14:creationId xmlns:p14="http://schemas.microsoft.com/office/powerpoint/2010/main" val="19858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9A35-FAF2-4BAB-9135-9982139CEA4D}"/>
              </a:ext>
            </a:extLst>
          </p:cNvPr>
          <p:cNvSpPr>
            <a:spLocks noGrp="1"/>
          </p:cNvSpPr>
          <p:nvPr>
            <p:ph type="title"/>
          </p:nvPr>
        </p:nvSpPr>
        <p:spPr>
          <a:xfrm>
            <a:off x="1371600" y="685800"/>
            <a:ext cx="9601200" cy="793376"/>
          </a:xfrm>
        </p:spPr>
        <p:txBody>
          <a:bodyPr/>
          <a:lstStyle/>
          <a:p>
            <a:r>
              <a:rPr lang="en-US" dirty="0"/>
              <a:t>Analysis Location</a:t>
            </a:r>
          </a:p>
        </p:txBody>
      </p:sp>
      <p:pic>
        <p:nvPicPr>
          <p:cNvPr id="4" name="Picture 3">
            <a:extLst>
              <a:ext uri="{FF2B5EF4-FFF2-40B4-BE49-F238E27FC236}">
                <a16:creationId xmlns:a16="http://schemas.microsoft.com/office/drawing/2014/main" id="{03825E2F-C3E1-4AA4-9588-C6E9BED00A30}"/>
              </a:ext>
            </a:extLst>
          </p:cNvPr>
          <p:cNvPicPr>
            <a:picLocks noChangeAspect="1"/>
          </p:cNvPicPr>
          <p:nvPr/>
        </p:nvPicPr>
        <p:blipFill>
          <a:blip r:embed="rId2"/>
          <a:stretch>
            <a:fillRect/>
          </a:stretch>
        </p:blipFill>
        <p:spPr>
          <a:xfrm>
            <a:off x="1492636" y="1338466"/>
            <a:ext cx="4580952" cy="2588075"/>
          </a:xfrm>
          <a:prstGeom prst="rect">
            <a:avLst/>
          </a:prstGeom>
        </p:spPr>
      </p:pic>
      <p:pic>
        <p:nvPicPr>
          <p:cNvPr id="5" name="Picture 4">
            <a:extLst>
              <a:ext uri="{FF2B5EF4-FFF2-40B4-BE49-F238E27FC236}">
                <a16:creationId xmlns:a16="http://schemas.microsoft.com/office/drawing/2014/main" id="{752DB76A-8634-4535-AA77-07CDBBF702D1}"/>
              </a:ext>
            </a:extLst>
          </p:cNvPr>
          <p:cNvPicPr>
            <a:picLocks noChangeAspect="1"/>
          </p:cNvPicPr>
          <p:nvPr/>
        </p:nvPicPr>
        <p:blipFill>
          <a:blip r:embed="rId3"/>
          <a:stretch>
            <a:fillRect/>
          </a:stretch>
        </p:blipFill>
        <p:spPr>
          <a:xfrm>
            <a:off x="6817665" y="1338466"/>
            <a:ext cx="4580952" cy="2588075"/>
          </a:xfrm>
          <a:prstGeom prst="rect">
            <a:avLst/>
          </a:prstGeom>
        </p:spPr>
      </p:pic>
      <p:pic>
        <p:nvPicPr>
          <p:cNvPr id="6" name="Picture 5">
            <a:extLst>
              <a:ext uri="{FF2B5EF4-FFF2-40B4-BE49-F238E27FC236}">
                <a16:creationId xmlns:a16="http://schemas.microsoft.com/office/drawing/2014/main" id="{FAF6CE8C-5DB8-43AB-A2DB-5A3BCED387C8}"/>
              </a:ext>
            </a:extLst>
          </p:cNvPr>
          <p:cNvPicPr>
            <a:picLocks noChangeAspect="1"/>
          </p:cNvPicPr>
          <p:nvPr/>
        </p:nvPicPr>
        <p:blipFill>
          <a:blip r:embed="rId4"/>
          <a:stretch>
            <a:fillRect/>
          </a:stretch>
        </p:blipFill>
        <p:spPr>
          <a:xfrm>
            <a:off x="1492636" y="4084786"/>
            <a:ext cx="4580952" cy="2588075"/>
          </a:xfrm>
          <a:prstGeom prst="rect">
            <a:avLst/>
          </a:prstGeom>
        </p:spPr>
      </p:pic>
      <p:sp>
        <p:nvSpPr>
          <p:cNvPr id="7" name="TextBox 6">
            <a:extLst>
              <a:ext uri="{FF2B5EF4-FFF2-40B4-BE49-F238E27FC236}">
                <a16:creationId xmlns:a16="http://schemas.microsoft.com/office/drawing/2014/main" id="{200598D0-F63A-4581-A39E-2B43BED1C405}"/>
              </a:ext>
            </a:extLst>
          </p:cNvPr>
          <p:cNvSpPr txBox="1"/>
          <p:nvPr/>
        </p:nvSpPr>
        <p:spPr>
          <a:xfrm>
            <a:off x="6691137" y="4417874"/>
            <a:ext cx="4834008" cy="2308324"/>
          </a:xfrm>
          <a:prstGeom prst="rect">
            <a:avLst/>
          </a:prstGeom>
          <a:noFill/>
        </p:spPr>
        <p:txBody>
          <a:bodyPr wrap="square" rtlCol="0">
            <a:spAutoFit/>
          </a:bodyPr>
          <a:lstStyle/>
          <a:p>
            <a:pPr marL="285750" indent="-285750">
              <a:buFont typeface="Courier New" panose="02070309020205020404" pitchFamily="49" charset="0"/>
              <a:buChar char="o"/>
            </a:pPr>
            <a:r>
              <a:rPr lang="en-US" dirty="0"/>
              <a:t>These three heatmaps highlight how the center of LA has the most crashes at all times of the day.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The map of crashes when it is visibly dark shows the northern part of LA has less accidents at night.</a:t>
            </a:r>
          </a:p>
          <a:p>
            <a:endParaRPr lang="en-US" dirty="0"/>
          </a:p>
        </p:txBody>
      </p:sp>
    </p:spTree>
    <p:extLst>
      <p:ext uri="{BB962C8B-B14F-4D97-AF65-F5344CB8AC3E}">
        <p14:creationId xmlns:p14="http://schemas.microsoft.com/office/powerpoint/2010/main" val="103928210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TM04033937[[fn=Vapor Trail]]</Template>
  <TotalTime>1245</TotalTime>
  <Words>848</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Courier New</vt:lpstr>
      <vt:lpstr>Franklin Gothic Book</vt:lpstr>
      <vt:lpstr>Crop</vt:lpstr>
      <vt:lpstr>PowerPoint Presentation</vt:lpstr>
      <vt:lpstr>Introduction</vt:lpstr>
      <vt:lpstr>A Look at Twitter Users Tweets</vt:lpstr>
      <vt:lpstr>A Look at Twitter Users Tweets</vt:lpstr>
      <vt:lpstr>A Look at Twitter Users Tweets</vt:lpstr>
      <vt:lpstr>Original Dataset</vt:lpstr>
      <vt:lpstr>Median Income Dataset</vt:lpstr>
      <vt:lpstr>Weather Dataset</vt:lpstr>
      <vt:lpstr>Analysis Location</vt:lpstr>
      <vt:lpstr>Collisions By Area</vt:lpstr>
      <vt:lpstr>Collisions By Street Name</vt:lpstr>
      <vt:lpstr>Collisions By Gender</vt:lpstr>
      <vt:lpstr>Collisions By Day and Time</vt:lpstr>
      <vt:lpstr>Conclusions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Dalis Riley</dc:creator>
  <cp:lastModifiedBy>Jonathan David Ortiz</cp:lastModifiedBy>
  <cp:revision>43</cp:revision>
  <dcterms:created xsi:type="dcterms:W3CDTF">2020-03-10T00:51:43Z</dcterms:created>
  <dcterms:modified xsi:type="dcterms:W3CDTF">2020-03-16T22:04:00Z</dcterms:modified>
</cp:coreProperties>
</file>